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8" r:id="rId5"/>
    <p:sldId id="270" r:id="rId6"/>
    <p:sldId id="271" r:id="rId7"/>
    <p:sldId id="269" r:id="rId8"/>
    <p:sldId id="27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8"/>
    <p:restoredTop sz="94643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99481ED-8523-4E05-B2E5-A89EDFDF37BD}" type="datetimeFigureOut">
              <a:rPr lang="en-US"/>
              <a:pPr/>
              <a:t>11/22/2018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C5B8857-C071-4E07-AFA9-E8EBD4AF271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1A80C01-199A-4198-9C18-94FAE1702561}" type="datetimeFigureOut">
              <a:rPr lang="en-US"/>
              <a:pPr/>
              <a:t>11/22/2018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EAA4428-8A2F-462E-B366-BF603FD5C8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l-GR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44 w 1000"/>
                <a:gd name="T1" fmla="*/ 913 h 1000"/>
                <a:gd name="T2" fmla="*/ 0 w 1000"/>
                <a:gd name="T3" fmla="*/ 913 h 1000"/>
                <a:gd name="T4" fmla="*/ 0 w 1000"/>
                <a:gd name="T5" fmla="*/ 0 h 1000"/>
                <a:gd name="T6" fmla="*/ 144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65 w 1000"/>
                <a:gd name="T3" fmla="*/ 0 h 1000"/>
                <a:gd name="T4" fmla="*/ 165 w 1000"/>
                <a:gd name="T5" fmla="*/ 864 h 1000"/>
                <a:gd name="T6" fmla="*/ 0 w 1000"/>
                <a:gd name="T7" fmla="*/ 864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charset="2"/>
              <a:buNone/>
              <a:defRPr/>
            </a:lvl1pPr>
          </a:lstStyle>
          <a:p>
            <a:pPr lvl="0"/>
            <a:r>
              <a:rPr lang="el-GR" altLang="x-none" noProof="0" smtClean="0"/>
              <a:t>Κάντε κλικ για να επεξεργαστείτε τον υπότιτλο του υποδείγματος</a:t>
            </a:r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l-GR" altLang="x-none" noProof="0" smtClean="0"/>
              <a:t>Κάντε κλικ για επεξεργασία του τίτλου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D869AC79-33E0-4D44-836A-9348138650C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03C301-FE09-40AD-9489-90F1B24E6C6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D2884D-F34C-4E76-96BC-A6EC1F2D29E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F5412E-6A4F-4A84-AD50-4075B26770E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E47EB8-F38D-4640-BAF8-F25A831F58B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F0D77-D7E3-43B2-A592-86C35BD99E3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5D60-6AAA-4F6B-A834-EA4398D0C97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3DDB0E-584E-45C4-AE5E-E7447720073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C164F8-9134-4160-B6A3-4D337DB25CE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AE1FEF-0084-45AD-9FD0-6BD46B7BC4B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EC06D4-3A3F-48D2-8714-BB152EF7C27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l-GR" sz="2400"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l-GR" sz="2400">
              <a:latin typeface="Times New Roman" pitchFamily="18" charset="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l-GR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l-GR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59C984D5-5C2D-414F-913F-E709578CF68B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52400 w 1000"/>
              <a:gd name="T1" fmla="*/ 1066800 h 1000"/>
              <a:gd name="T2" fmla="*/ 0 w 1000"/>
              <a:gd name="T3" fmla="*/ 1066800 h 1000"/>
              <a:gd name="T4" fmla="*/ 0 w 1000"/>
              <a:gd name="T5" fmla="*/ 0 h 1000"/>
              <a:gd name="T6" fmla="*/ 15240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52400 w 1000"/>
              <a:gd name="T3" fmla="*/ 0 h 1000"/>
              <a:gd name="T4" fmla="*/ 152400 w 1000"/>
              <a:gd name="T5" fmla="*/ 1073150 h 1000"/>
              <a:gd name="T6" fmla="*/ 0 w 1000"/>
              <a:gd name="T7" fmla="*/ 107315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edia.moussis.eu/books/Book_2/2/1/1/02/index.tkl?lang=gr&amp;all=1&amp;pos=6&amp;s=1&amp;e=10" TargetMode="External"/><Relationship Id="rId2" Type="http://schemas.openxmlformats.org/officeDocument/2006/relationships/hyperlink" Target="http://www.europedia.moussis.eu/books/Book_2/2/1/5/06/index.tkl?lang=gr&amp;all=1&amp;pos=16&amp;s=1&amp;e=10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europedia.moussis.eu/books/Book_2/7/25/index.tkl?lang=gr&amp;all=1&amp;pos=354&amp;s=1&amp;e=10" TargetMode="External"/><Relationship Id="rId5" Type="http://schemas.openxmlformats.org/officeDocument/2006/relationships/hyperlink" Target="http://www.europedia.moussis.eu/books/Book_2/7/23/index.tkl?lang=gr&amp;all=1&amp;pos=334&amp;s=1&amp;e=10" TargetMode="External"/><Relationship Id="rId4" Type="http://schemas.openxmlformats.org/officeDocument/2006/relationships/hyperlink" Target="http://www.europedia.moussis.eu/books/Book_2/7/24/index.tkl?lang=gr&amp;all=1&amp;pos=344&amp;s=1&amp;e=1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pedia.moussis.eu/books/Book_2/2/1/5/06/index.tkl?lang=gr&amp;all=1&amp;pos=16&amp;s=1&amp;e=10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pedia.moussis.eu/books/Book_2/2/1/5/02/index.tkl?lang=gr&amp;all=1&amp;pos=12&amp;s=1&amp;e=1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uropa.eu/abc/european_countries/index_el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pedia.moussis.eu/books/Book_2/2/1/5/06/index.tkl?lang=gr&amp;all=1&amp;pos=16&amp;s=1&amp;e=1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pedia.moussis.eu/books/Book_2/2/1/5/06/index.tkl?lang=gr&amp;all=1&amp;pos=16&amp;s=1&amp;e=1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l-GR" sz="2800" dirty="0" smtClean="0"/>
              <a:t>ΣΥΜΠΕΡΑΣΜΑΤΑ…</a:t>
            </a:r>
            <a:endParaRPr lang="el-GR" sz="28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14480" y="3581400"/>
            <a:ext cx="6429420" cy="990608"/>
          </a:xfrm>
          <a:solidFill>
            <a:schemeClr val="tx1">
              <a:lumMod val="60000"/>
              <a:lumOff val="40000"/>
            </a:schemeClr>
          </a:solidFill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r>
              <a:rPr lang="el-GR" sz="2800" b="1" dirty="0" smtClean="0">
                <a:solidFill>
                  <a:schemeClr val="bg1"/>
                </a:solidFill>
                <a:latin typeface="Bookman Old Style" pitchFamily="18" charset="0"/>
              </a:rPr>
              <a:t>ΓΙΑ ΜΙΑ ΑΠΟΤΕΛΕΣΜΑΤΙΚΗ ΕΞΩΤΕΡΙΚΗ ΠΟΛΙΤΙΚΗ ΤΗΣ ΕΕ</a:t>
            </a:r>
            <a:endParaRPr lang="el-GR" sz="28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l-GR" sz="28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400" b="1" dirty="0" smtClean="0">
                <a:latin typeface="Bookman Old Style" pitchFamily="18" charset="0"/>
              </a:rPr>
              <a:t>Η ΕΕ- ΠΑΓΚΟΣΜΙΟΣ ΔΡΩΝ…</a:t>
            </a:r>
            <a:br>
              <a:rPr lang="el-GR" sz="2400" b="1" dirty="0" smtClean="0">
                <a:latin typeface="Bookman Old Style" pitchFamily="18" charset="0"/>
              </a:rPr>
            </a:br>
            <a:r>
              <a:rPr lang="el-GR" sz="2400" b="1" dirty="0" smtClean="0">
                <a:latin typeface="Bookman Old Style" pitchFamily="18" charset="0"/>
              </a:rPr>
              <a:t>					ΠΡΟΚΛΗΣΕΙΣ</a:t>
            </a:r>
            <a:endParaRPr lang="el-GR" sz="24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4662510"/>
          </a:xfrm>
        </p:spPr>
        <p:txBody>
          <a:bodyPr/>
          <a:lstStyle/>
          <a:p>
            <a:pPr algn="just" eaLnBrk="1" hangingPunct="1"/>
            <a:r>
              <a:rPr lang="el-GR" sz="2000" dirty="0" smtClean="0">
                <a:latin typeface="Bookman Old Style" pitchFamily="18" charset="0"/>
              </a:rPr>
              <a:t>Εάν ενισχύσει την </a:t>
            </a:r>
            <a:r>
              <a:rPr lang="el-GR" sz="2000" dirty="0" smtClean="0">
                <a:solidFill>
                  <a:srgbClr val="FFFF00"/>
                </a:solidFill>
                <a:latin typeface="Bookman Old Style" pitchFamily="18" charset="0"/>
              </a:rPr>
              <a:t>ισχύ και την εικόνα της </a:t>
            </a:r>
            <a:r>
              <a:rPr lang="el-GR" sz="2000" dirty="0" smtClean="0">
                <a:latin typeface="Bookman Old Style" pitchFamily="18" charset="0"/>
              </a:rPr>
              <a:t>στον διεθνή στίβο, </a:t>
            </a:r>
            <a:r>
              <a:rPr lang="el-GR" sz="2000" dirty="0" smtClean="0">
                <a:solidFill>
                  <a:srgbClr val="FFFF00"/>
                </a:solidFill>
                <a:latin typeface="Bookman Old Style" pitchFamily="18" charset="0"/>
              </a:rPr>
              <a:t>η ΕΕ </a:t>
            </a:r>
            <a:r>
              <a:rPr lang="el-GR" sz="2000" dirty="0" smtClean="0">
                <a:latin typeface="Bookman Old Style" pitchFamily="18" charset="0"/>
              </a:rPr>
              <a:t>θα μπορέσει να βοηθήσει και άλλες χώρες στον κόσμο, οι οποίες σπαράσσονται λόγω των οικονομικών και πολιτικών διαφορών τους, να μιμηθούν την επιτυχή συνταγή της πολυεθνικής </a:t>
            </a:r>
            <a:r>
              <a:rPr lang="el-GR" sz="2000" dirty="0" smtClean="0">
                <a:latin typeface="Bookman Old Style" pitchFamily="18" charset="0"/>
              </a:rPr>
              <a:t>ολοκλήρωσης</a:t>
            </a:r>
          </a:p>
          <a:p>
            <a:pPr algn="just" eaLnBrk="1" hangingPunct="1"/>
            <a:r>
              <a:rPr lang="el-GR" sz="2000" dirty="0" smtClean="0">
                <a:latin typeface="Bookman Old Style" pitchFamily="18" charset="0"/>
              </a:rPr>
              <a:t>Το </a:t>
            </a:r>
            <a:r>
              <a:rPr lang="el-GR" sz="2000" dirty="0" smtClean="0">
                <a:solidFill>
                  <a:srgbClr val="FFFF00"/>
                </a:solidFill>
                <a:latin typeface="Bookman Old Style" pitchFamily="18" charset="0"/>
              </a:rPr>
              <a:t>μεγάλο </a:t>
            </a:r>
            <a:r>
              <a:rPr lang="el-GR" sz="2000" dirty="0" smtClean="0">
                <a:solidFill>
                  <a:srgbClr val="FFFF00"/>
                </a:solidFill>
                <a:latin typeface="Bookman Old Style" pitchFamily="18" charset="0"/>
              </a:rPr>
              <a:t>εγχείρημα </a:t>
            </a:r>
            <a:r>
              <a:rPr lang="el-GR" sz="2000" dirty="0" smtClean="0">
                <a:solidFill>
                  <a:srgbClr val="FFFF00"/>
                </a:solidFill>
                <a:latin typeface="Bookman Old Style" pitchFamily="18" charset="0"/>
              </a:rPr>
              <a:t>οικονομικής και πολιτικής ένωσης </a:t>
            </a:r>
            <a:r>
              <a:rPr lang="el-GR" sz="2000" dirty="0" smtClean="0">
                <a:latin typeface="Bookman Old Style" pitchFamily="18" charset="0"/>
              </a:rPr>
              <a:t>που επιτελείται στην </a:t>
            </a:r>
            <a:r>
              <a:rPr lang="el-GR" sz="2000" dirty="0" err="1" smtClean="0">
                <a:latin typeface="Bookman Old Style" pitchFamily="18" charset="0"/>
              </a:rPr>
              <a:t>Eυρώπη</a:t>
            </a:r>
            <a:r>
              <a:rPr lang="el-GR" sz="2000" dirty="0" smtClean="0">
                <a:latin typeface="Bookman Old Style" pitchFamily="18" charset="0"/>
              </a:rPr>
              <a:t> παρακολουθείται προσεκτικά παντού στον κόσμο και κράτη άλλων περιοχών του πλανήτη</a:t>
            </a:r>
            <a:r>
              <a:rPr lang="el-GR" sz="2000" dirty="0" smtClean="0">
                <a:solidFill>
                  <a:srgbClr val="FFFF00"/>
                </a:solidFill>
                <a:latin typeface="Bookman Old Style" pitchFamily="18" charset="0"/>
              </a:rPr>
              <a:t>, ιδίως της Λατινικής </a:t>
            </a:r>
            <a:r>
              <a:rPr lang="el-GR" sz="2000" dirty="0" smtClean="0">
                <a:solidFill>
                  <a:srgbClr val="FFFF00"/>
                </a:solidFill>
                <a:latin typeface="Bookman Old Style" pitchFamily="18" charset="0"/>
              </a:rPr>
              <a:t>Αμερικής και της Αφρικανικής </a:t>
            </a:r>
            <a:r>
              <a:rPr lang="el-GR" sz="2000" dirty="0" err="1" smtClean="0">
                <a:solidFill>
                  <a:srgbClr val="FFFF00"/>
                </a:solidFill>
                <a:latin typeface="Bookman Old Style" pitchFamily="18" charset="0"/>
              </a:rPr>
              <a:t>ήπειρου</a:t>
            </a:r>
            <a:r>
              <a:rPr lang="el-GR" sz="2000" dirty="0" smtClean="0">
                <a:latin typeface="Bookman Old Style" pitchFamily="18" charset="0"/>
              </a:rPr>
              <a:t> που  </a:t>
            </a:r>
            <a:r>
              <a:rPr lang="el-GR" sz="2000" dirty="0" smtClean="0">
                <a:latin typeface="Bookman Old Style" pitchFamily="18" charset="0"/>
              </a:rPr>
              <a:t>προσπαθούν να το μιμηθούν. </a:t>
            </a:r>
            <a:endParaRPr lang="el-GR" sz="2000" dirty="0" smtClean="0">
              <a:latin typeface="Bookman Old Style" pitchFamily="18" charset="0"/>
            </a:endParaRPr>
          </a:p>
          <a:p>
            <a:pPr algn="just" eaLnBrk="1" hangingPunct="1"/>
            <a:r>
              <a:rPr lang="el-GR" sz="2000" dirty="0" smtClean="0">
                <a:latin typeface="Bookman Old Style" pitchFamily="18" charset="0"/>
              </a:rPr>
              <a:t>Αυτή </a:t>
            </a:r>
            <a:r>
              <a:rPr lang="el-GR" sz="2000" dirty="0" smtClean="0">
                <a:latin typeface="Bookman Old Style" pitchFamily="18" charset="0"/>
              </a:rPr>
              <a:t>μπορεί να είναι μια αξιόλογη συμβολή </a:t>
            </a:r>
            <a:r>
              <a:rPr lang="el-GR" sz="2000" u="sng" dirty="0" smtClean="0">
                <a:solidFill>
                  <a:srgbClr val="FFFF00"/>
                </a:solidFill>
                <a:latin typeface="Bookman Old Style" pitchFamily="18" charset="0"/>
              </a:rPr>
              <a:t>της Ευρωπαϊκής Ένωσης στην παγκόσμια ειρήνη και ευημερία</a:t>
            </a:r>
            <a:r>
              <a:rPr lang="el-GR" sz="2000" dirty="0" smtClean="0">
                <a:latin typeface="Bookman Old Style" pitchFamily="18" charset="0"/>
              </a:rPr>
              <a:t>.</a:t>
            </a:r>
          </a:p>
          <a:p>
            <a:pPr eaLnBrk="1" hangingPunct="1"/>
            <a:endParaRPr lang="el-GR" sz="2000" dirty="0" smtClean="0"/>
          </a:p>
          <a:p>
            <a:pPr eaLnBrk="1" hangingPunct="1"/>
            <a:endParaRPr lang="el-GR" sz="2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el-GR" sz="2400" b="1" dirty="0" smtClean="0">
                <a:latin typeface="Bookman Old Style" pitchFamily="18" charset="0"/>
              </a:rPr>
              <a:t>Η ΕΕ- ΠΑΓΚΟΣΜΙΟΣ ΔΡΩΝ…</a:t>
            </a:r>
            <a:br>
              <a:rPr lang="el-GR" sz="2400" b="1" dirty="0" smtClean="0">
                <a:latin typeface="Bookman Old Style" pitchFamily="18" charset="0"/>
              </a:rPr>
            </a:br>
            <a:r>
              <a:rPr lang="el-GR" sz="2400" b="1" dirty="0" smtClean="0">
                <a:latin typeface="Bookman Old Style" pitchFamily="18" charset="0"/>
              </a:rPr>
              <a:t>					ΠΡΟΚΛΗΣΕΙΣ</a:t>
            </a:r>
            <a:endParaRPr lang="el-GR" sz="2400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eaLnBrk="1" hangingPunct="1"/>
            <a:r>
              <a:rPr lang="el-GR" sz="2400" dirty="0" smtClean="0"/>
              <a:t>Η </a:t>
            </a:r>
            <a:r>
              <a:rPr lang="el-GR" sz="2400" u="sng" dirty="0" smtClean="0">
                <a:solidFill>
                  <a:srgbClr val="FFFF00"/>
                </a:solidFill>
              </a:rPr>
              <a:t>εξωτερική πολιτική της ΕΕ </a:t>
            </a:r>
            <a:r>
              <a:rPr lang="el-GR" sz="2400" dirty="0" smtClean="0"/>
              <a:t>δεν είναι ρεσιτάλ</a:t>
            </a:r>
            <a:r>
              <a:rPr lang="el-GR" sz="2400" dirty="0" smtClean="0"/>
              <a:t>…..</a:t>
            </a:r>
          </a:p>
          <a:p>
            <a:pPr lvl="0" eaLnBrk="1" hangingPunct="1"/>
            <a:r>
              <a:rPr lang="el-GR" sz="2400" dirty="0" smtClean="0"/>
              <a:t> </a:t>
            </a:r>
          </a:p>
          <a:p>
            <a:pPr lvl="0" eaLnBrk="1" hangingPunct="1"/>
            <a:r>
              <a:rPr lang="el-GR" sz="2400" dirty="0" smtClean="0"/>
              <a:t>Πρέπει </a:t>
            </a:r>
            <a:r>
              <a:rPr lang="el-GR" sz="2400" dirty="0" smtClean="0">
                <a:solidFill>
                  <a:srgbClr val="FFFF00"/>
                </a:solidFill>
              </a:rPr>
              <a:t>είναι </a:t>
            </a:r>
            <a:r>
              <a:rPr lang="el-GR" sz="2400" dirty="0" smtClean="0">
                <a:solidFill>
                  <a:srgbClr val="FFFF00"/>
                </a:solidFill>
              </a:rPr>
              <a:t>συμφωνική ορχήστρα </a:t>
            </a:r>
            <a:r>
              <a:rPr lang="el-GR" sz="2400" dirty="0" smtClean="0"/>
              <a:t>και έχουμε μπροστά μας την ίδια παρτιτούρα. </a:t>
            </a:r>
            <a:endParaRPr lang="el-GR" sz="2400" dirty="0" smtClean="0"/>
          </a:p>
          <a:p>
            <a:pPr lvl="0" eaLnBrk="1" hangingPunct="1"/>
            <a:endParaRPr lang="el-GR" sz="2400" dirty="0" smtClean="0"/>
          </a:p>
          <a:p>
            <a:pPr lvl="0" eaLnBrk="1" hangingPunct="1"/>
            <a:r>
              <a:rPr lang="el-GR" sz="2400" dirty="0" smtClean="0"/>
              <a:t>Η ποικιλομορφία της  αποτελεί σημαντικό πλεονέκτημα : </a:t>
            </a:r>
            <a:r>
              <a:rPr lang="el-GR" sz="2400" dirty="0" smtClean="0">
                <a:solidFill>
                  <a:srgbClr val="FFFF00"/>
                </a:solidFill>
              </a:rPr>
              <a:t>ενωμένοι και συντονισμένοι</a:t>
            </a:r>
            <a:r>
              <a:rPr lang="el-GR" sz="2400" dirty="0" smtClean="0"/>
              <a:t>.</a:t>
            </a:r>
          </a:p>
          <a:p>
            <a:pPr eaLnBrk="1" hangingPunct="1"/>
            <a:endParaRPr lang="el-GR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000" b="1" dirty="0" smtClean="0">
                <a:latin typeface="Bookman Old Style" pitchFamily="18" charset="0"/>
              </a:rPr>
              <a:t>ΓΙΑ ΜΙΑ ΑΠΟΤΕΛΕΣΜΑΤΙΚΗ </a:t>
            </a:r>
            <a:r>
              <a:rPr lang="el-GR" sz="2000" b="1" dirty="0" smtClean="0">
                <a:latin typeface="Bookman Old Style" pitchFamily="18" charset="0"/>
              </a:rPr>
              <a:t/>
            </a:r>
            <a:br>
              <a:rPr lang="el-GR" sz="2000" b="1" dirty="0" smtClean="0">
                <a:latin typeface="Bookman Old Style" pitchFamily="18" charset="0"/>
              </a:rPr>
            </a:br>
            <a:r>
              <a:rPr lang="el-GR" sz="2000" b="1" dirty="0" smtClean="0">
                <a:latin typeface="Bookman Old Style" pitchFamily="18" charset="0"/>
              </a:rPr>
              <a:t>                              ΕΞΩΤΕΡΙΚΗ </a:t>
            </a:r>
            <a:r>
              <a:rPr lang="el-GR" sz="2000" b="1" dirty="0" smtClean="0">
                <a:latin typeface="Bookman Old Style" pitchFamily="18" charset="0"/>
              </a:rPr>
              <a:t>ΠΟΛΙΤΙΚΗ ΤΗΣ ΕΕ</a:t>
            </a:r>
            <a:r>
              <a:rPr lang="el-GR" sz="2000" dirty="0" smtClean="0">
                <a:latin typeface="Bookman Old Style" pitchFamily="18" charset="0"/>
              </a:rPr>
              <a:t/>
            </a:r>
            <a:br>
              <a:rPr lang="el-GR" sz="2000" dirty="0" smtClean="0">
                <a:latin typeface="Bookman Old Style" pitchFamily="18" charset="0"/>
              </a:rPr>
            </a:br>
            <a:endParaRPr lang="el-GR" sz="24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l-GR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l-GR" sz="2800" b="1" dirty="0" smtClean="0">
                <a:solidFill>
                  <a:schemeClr val="tx2"/>
                </a:solidFill>
                <a:latin typeface="Bookman Old Style" pitchFamily="18" charset="0"/>
              </a:rPr>
              <a:t>Η </a:t>
            </a:r>
            <a:r>
              <a:rPr lang="el-GR" sz="2800" b="1" dirty="0" smtClean="0">
                <a:solidFill>
                  <a:schemeClr val="tx2"/>
                </a:solidFill>
                <a:latin typeface="Bookman Old Style" pitchFamily="18" charset="0"/>
              </a:rPr>
              <a:t>ΕΕ έχει τις προϋποθέσεις για </a:t>
            </a:r>
            <a:r>
              <a:rPr lang="el-GR" sz="2800" b="1" dirty="0" smtClean="0">
                <a:solidFill>
                  <a:schemeClr val="tx2"/>
                </a:solidFill>
                <a:latin typeface="Bookman Old Style" pitchFamily="18" charset="0"/>
              </a:rPr>
              <a:t>διεθνή </a:t>
            </a:r>
            <a:r>
              <a:rPr lang="el-GR" sz="2800" b="1" dirty="0" smtClean="0">
                <a:solidFill>
                  <a:schemeClr val="tx2"/>
                </a:solidFill>
                <a:latin typeface="Bookman Old Style" pitchFamily="18" charset="0"/>
              </a:rPr>
              <a:t>δράση;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el-GR" sz="2800" dirty="0" smtClean="0">
              <a:latin typeface="Bookman Old Style" pitchFamily="18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l-GR" sz="2400" dirty="0" smtClean="0">
                <a:latin typeface="Bookman Old Style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Bookman Old Style" pitchFamily="18" charset="0"/>
              </a:rPr>
              <a:t>Κ</a:t>
            </a:r>
            <a:r>
              <a:rPr lang="el-GR" sz="2400" dirty="0" smtClean="0">
                <a:solidFill>
                  <a:srgbClr val="FFFF00"/>
                </a:solidFill>
                <a:latin typeface="Bookman Old Style" pitchFamily="18" charset="0"/>
              </a:rPr>
              <a:t>ρατική </a:t>
            </a:r>
            <a:r>
              <a:rPr lang="el-GR" sz="2400" dirty="0" smtClean="0">
                <a:solidFill>
                  <a:srgbClr val="FFFF00"/>
                </a:solidFill>
                <a:latin typeface="Bookman Old Style" pitchFamily="18" charset="0"/>
              </a:rPr>
              <a:t>εξουσία </a:t>
            </a:r>
            <a:r>
              <a:rPr lang="el-GR" sz="2400" dirty="0" smtClean="0">
                <a:latin typeface="Bookman Old Style" pitchFamily="18" charset="0"/>
              </a:rPr>
              <a:t>- εξωτερική πολιτική - διεθνής </a:t>
            </a:r>
            <a:r>
              <a:rPr lang="el-GR" sz="2400" dirty="0" smtClean="0">
                <a:latin typeface="Bookman Old Style" pitchFamily="18" charset="0"/>
              </a:rPr>
              <a:t>προσωπικότητα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l-GR" sz="2400" dirty="0" smtClean="0">
                <a:latin typeface="Bookman Old Style" pitchFamily="18" charset="0"/>
              </a:rPr>
              <a:t>Διακυβέρνηση </a:t>
            </a:r>
            <a:r>
              <a:rPr lang="el-GR" sz="2400" dirty="0" smtClean="0">
                <a:latin typeface="Bookman Old Style" pitchFamily="18" charset="0"/>
              </a:rPr>
              <a:t>και </a:t>
            </a:r>
            <a:r>
              <a:rPr lang="el-GR" sz="2400" dirty="0" smtClean="0">
                <a:solidFill>
                  <a:srgbClr val="FFFF00"/>
                </a:solidFill>
                <a:latin typeface="Bookman Old Style" pitchFamily="18" charset="0"/>
              </a:rPr>
              <a:t>δημοκρατία</a:t>
            </a:r>
            <a:r>
              <a:rPr lang="el-GR" sz="2400" dirty="0" smtClean="0">
                <a:latin typeface="Bookman Old Style" pitchFamily="18" charset="0"/>
              </a:rPr>
              <a:t> στην </a:t>
            </a:r>
            <a:r>
              <a:rPr lang="el-GR" sz="2400" dirty="0" smtClean="0">
                <a:latin typeface="Bookman Old Style" pitchFamily="18" charset="0"/>
              </a:rPr>
              <a:t>Ευρώπη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l-GR" sz="2400" dirty="0" smtClean="0">
                <a:latin typeface="Bookman Old Style" pitchFamily="18" charset="0"/>
              </a:rPr>
              <a:t>Διακυβέρνηση </a:t>
            </a:r>
            <a:r>
              <a:rPr lang="el-GR" sz="2400" dirty="0" smtClean="0">
                <a:latin typeface="Bookman Old Style" pitchFamily="18" charset="0"/>
              </a:rPr>
              <a:t>έναντι των </a:t>
            </a:r>
            <a:r>
              <a:rPr lang="el-GR" sz="2400" dirty="0" smtClean="0">
                <a:solidFill>
                  <a:srgbClr val="FFFF00"/>
                </a:solidFill>
                <a:latin typeface="Bookman Old Style" pitchFamily="18" charset="0"/>
              </a:rPr>
              <a:t>διεθνών συστημάτων</a:t>
            </a:r>
            <a:endParaRPr lang="el-GR" sz="2000" dirty="0" smtClean="0">
              <a:solidFill>
                <a:srgbClr val="FFFF00"/>
              </a:solidFill>
              <a:latin typeface="Bookman Old Style" pitchFamily="18" charset="0"/>
            </a:endParaRPr>
          </a:p>
          <a:p>
            <a:pPr lvl="1" eaLnBrk="1" hangingPunct="1">
              <a:lnSpc>
                <a:spcPct val="90000"/>
              </a:lnSpc>
              <a:buNone/>
            </a:pPr>
            <a:endParaRPr lang="fr-FR" sz="2000" dirty="0" smtClean="0"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fr-FR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000" b="1" dirty="0" smtClean="0">
                <a:latin typeface="Bookman Old Style" pitchFamily="18" charset="0"/>
              </a:rPr>
              <a:t>ΓΙΑ ΜΙΑ ΑΠΟΤΕΛΕΣΜΑΤΙΚΗ </a:t>
            </a:r>
            <a:br>
              <a:rPr lang="el-GR" sz="2000" b="1" dirty="0" smtClean="0">
                <a:latin typeface="Bookman Old Style" pitchFamily="18" charset="0"/>
              </a:rPr>
            </a:br>
            <a:r>
              <a:rPr lang="el-GR" sz="2000" b="1" dirty="0" smtClean="0">
                <a:latin typeface="Bookman Old Style" pitchFamily="18" charset="0"/>
              </a:rPr>
              <a:t>                            ΕΞΩΤΕΡΙΚΗ </a:t>
            </a:r>
            <a:r>
              <a:rPr lang="el-GR" sz="2000" b="1" dirty="0" smtClean="0">
                <a:latin typeface="Bookman Old Style" pitchFamily="18" charset="0"/>
              </a:rPr>
              <a:t>ΠΟΛΙΤΙΚΗ ΤΗΣ ΕΕ</a:t>
            </a:r>
            <a:r>
              <a:rPr lang="el-GR" sz="2000" dirty="0" smtClean="0">
                <a:latin typeface="Bookman Old Style" pitchFamily="18" charset="0"/>
              </a:rPr>
              <a:t/>
            </a:r>
            <a:br>
              <a:rPr lang="el-GR" sz="2000" dirty="0" smtClean="0">
                <a:latin typeface="Bookman Old Style" pitchFamily="18" charset="0"/>
              </a:rPr>
            </a:br>
            <a:endParaRPr lang="el-GR" sz="20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z="2400" dirty="0" smtClean="0">
                <a:solidFill>
                  <a:srgbClr val="FFFF00"/>
                </a:solidFill>
                <a:latin typeface="Bookman Old Style" pitchFamily="18" charset="0"/>
              </a:rPr>
              <a:t>Η Ένωση </a:t>
            </a:r>
            <a:r>
              <a:rPr lang="el-GR" sz="2400" dirty="0" smtClean="0">
                <a:solidFill>
                  <a:schemeClr val="tx2"/>
                </a:solidFill>
                <a:latin typeface="Bookman Old Style" pitchFamily="18" charset="0"/>
              </a:rPr>
              <a:t>δεν είναι ούτε </a:t>
            </a:r>
            <a:r>
              <a:rPr lang="el-GR" sz="2400" dirty="0" smtClean="0">
                <a:solidFill>
                  <a:schemeClr val="tx2"/>
                </a:solidFill>
                <a:latin typeface="Bookman Old Style" pitchFamily="18" charset="0"/>
              </a:rPr>
              <a:t>κράτος, </a:t>
            </a:r>
            <a:r>
              <a:rPr lang="el-GR" sz="2400" dirty="0" smtClean="0">
                <a:solidFill>
                  <a:schemeClr val="tx2"/>
                </a:solidFill>
                <a:latin typeface="Bookman Old Style" pitchFamily="18" charset="0"/>
              </a:rPr>
              <a:t>ούτε διεθνής οργανισμός ούτε μη </a:t>
            </a:r>
            <a:r>
              <a:rPr lang="el-GR" sz="2400" dirty="0" smtClean="0">
                <a:solidFill>
                  <a:schemeClr val="tx2"/>
                </a:solidFill>
                <a:latin typeface="Bookman Old Style" pitchFamily="18" charset="0"/>
              </a:rPr>
              <a:t>κρατικός οργανισμός</a:t>
            </a:r>
            <a:endParaRPr lang="el-GR" sz="2400" dirty="0" smtClean="0">
              <a:solidFill>
                <a:schemeClr val="tx2"/>
              </a:solidFill>
              <a:latin typeface="Bookman Old Style" pitchFamily="18" charset="0"/>
            </a:endParaRPr>
          </a:p>
          <a:p>
            <a:pPr eaLnBrk="1" hangingPunct="1"/>
            <a:r>
              <a:rPr lang="el-GR" sz="2400" dirty="0" smtClean="0">
                <a:solidFill>
                  <a:schemeClr val="tx2"/>
                </a:solidFill>
                <a:latin typeface="Bookman Old Style" pitchFamily="18" charset="0"/>
              </a:rPr>
              <a:t>Η Ένωση  με τις πολιτικές και τους μηχανισμούς/εργαλεία που έχει δημιουργήσει  </a:t>
            </a:r>
            <a:r>
              <a:rPr lang="el-GR" sz="2400" dirty="0" smtClean="0">
                <a:solidFill>
                  <a:schemeClr val="tx2"/>
                </a:solidFill>
                <a:latin typeface="Bookman Old Style" pitchFamily="18" charset="0"/>
              </a:rPr>
              <a:t>ενεργεί σε διεθνές επίπεδο</a:t>
            </a:r>
            <a:r>
              <a:rPr lang="el-GR" sz="2400" dirty="0" smtClean="0">
                <a:solidFill>
                  <a:schemeClr val="tx2"/>
                </a:solidFill>
                <a:latin typeface="Bookman Old Style" pitchFamily="18" charset="0"/>
              </a:rPr>
              <a:t>:</a:t>
            </a:r>
          </a:p>
          <a:p>
            <a:pPr lvl="1" eaLnBrk="1" hangingPunct="1"/>
            <a:r>
              <a:rPr lang="el-GR" sz="2000" dirty="0" smtClean="0">
                <a:solidFill>
                  <a:schemeClr val="tx2"/>
                </a:solidFill>
                <a:latin typeface="Bookman Old Style" pitchFamily="18" charset="0"/>
              </a:rPr>
              <a:t> </a:t>
            </a:r>
            <a:r>
              <a:rPr lang="el-GR" sz="2000" dirty="0" smtClean="0">
                <a:solidFill>
                  <a:schemeClr val="tx2"/>
                </a:solidFill>
                <a:latin typeface="Bookman Old Style" pitchFamily="18" charset="0"/>
              </a:rPr>
              <a:t>με οικονομικό, </a:t>
            </a:r>
            <a:endParaRPr lang="el-GR" sz="2000" dirty="0" smtClean="0">
              <a:solidFill>
                <a:schemeClr val="tx2"/>
              </a:solidFill>
              <a:latin typeface="Bookman Old Style" pitchFamily="18" charset="0"/>
            </a:endParaRPr>
          </a:p>
          <a:p>
            <a:pPr lvl="1" eaLnBrk="1" hangingPunct="1"/>
            <a:r>
              <a:rPr lang="el-GR" sz="2000" dirty="0" smtClean="0">
                <a:solidFill>
                  <a:schemeClr val="tx2"/>
                </a:solidFill>
                <a:latin typeface="Bookman Old Style" pitchFamily="18" charset="0"/>
              </a:rPr>
              <a:t>ανθρωπιστικό </a:t>
            </a:r>
            <a:r>
              <a:rPr lang="el-GR" sz="2000" dirty="0" smtClean="0">
                <a:solidFill>
                  <a:schemeClr val="tx2"/>
                </a:solidFill>
                <a:latin typeface="Bookman Old Style" pitchFamily="18" charset="0"/>
              </a:rPr>
              <a:t>τρόπο </a:t>
            </a:r>
          </a:p>
          <a:p>
            <a:pPr lvl="1" eaLnBrk="1" hangingPunct="1"/>
            <a:r>
              <a:rPr lang="el-GR" sz="2000" dirty="0" smtClean="0">
                <a:solidFill>
                  <a:schemeClr val="tx2"/>
                </a:solidFill>
                <a:latin typeface="Bookman Old Style" pitchFamily="18" charset="0"/>
              </a:rPr>
              <a:t>διαχείριση </a:t>
            </a:r>
            <a:r>
              <a:rPr lang="el-GR" sz="2000" dirty="0" smtClean="0">
                <a:solidFill>
                  <a:schemeClr val="tx2"/>
                </a:solidFill>
                <a:latin typeface="Bookman Old Style" pitchFamily="18" charset="0"/>
              </a:rPr>
              <a:t>των συγκρούσεων</a:t>
            </a:r>
            <a:endParaRPr lang="fr-FR" sz="2000" dirty="0" smtClean="0">
              <a:solidFill>
                <a:schemeClr val="tx2"/>
              </a:solidFill>
              <a:latin typeface="Bookman Old Style" pitchFamily="18" charset="0"/>
            </a:endParaRPr>
          </a:p>
          <a:p>
            <a:pPr eaLnBrk="1" hangingPunct="1"/>
            <a:r>
              <a:rPr lang="el-GR" sz="2400" dirty="0" smtClean="0">
                <a:solidFill>
                  <a:srgbClr val="FFFF00"/>
                </a:solidFill>
                <a:latin typeface="Bookman Old Style" pitchFamily="18" charset="0"/>
              </a:rPr>
              <a:t>Μ</a:t>
            </a:r>
            <a:r>
              <a:rPr lang="el-GR" sz="2400" dirty="0" smtClean="0">
                <a:solidFill>
                  <a:srgbClr val="FFFF00"/>
                </a:solidFill>
                <a:latin typeface="Bookman Old Style" pitchFamily="18" charset="0"/>
              </a:rPr>
              <a:t>ια </a:t>
            </a:r>
            <a:r>
              <a:rPr lang="el-GR" sz="2400" dirty="0" smtClean="0">
                <a:solidFill>
                  <a:srgbClr val="FFFF00"/>
                </a:solidFill>
                <a:latin typeface="Bookman Old Style" pitchFamily="18" charset="0"/>
              </a:rPr>
              <a:t>μεγάλη ήσυχη </a:t>
            </a:r>
            <a:r>
              <a:rPr lang="el-GR" sz="2400" dirty="0" smtClean="0">
                <a:solidFill>
                  <a:srgbClr val="FFFF00"/>
                </a:solidFill>
                <a:latin typeface="Bookman Old Style" pitchFamily="18" charset="0"/>
              </a:rPr>
              <a:t>δύναμη</a:t>
            </a:r>
            <a:r>
              <a:rPr lang="el-GR" sz="2400" dirty="0" smtClean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el-GR" sz="2400" dirty="0" smtClean="0">
                <a:solidFill>
                  <a:schemeClr val="tx2"/>
                </a:solidFill>
                <a:latin typeface="Bookman Old Style" pitchFamily="18" charset="0"/>
              </a:rPr>
              <a:t>(</a:t>
            </a:r>
            <a:r>
              <a:rPr lang="el-GR" sz="2400" dirty="0" err="1" smtClean="0">
                <a:solidFill>
                  <a:schemeClr val="tx2"/>
                </a:solidFill>
                <a:latin typeface="Bookman Old Style" pitchFamily="18" charset="0"/>
              </a:rPr>
              <a:t>Andrew</a:t>
            </a:r>
            <a:r>
              <a:rPr lang="el-GR" sz="2400" dirty="0" smtClean="0">
                <a:solidFill>
                  <a:schemeClr val="tx2"/>
                </a:solidFill>
                <a:latin typeface="Bookman Old Style" pitchFamily="18" charset="0"/>
              </a:rPr>
              <a:t> </a:t>
            </a:r>
            <a:r>
              <a:rPr lang="el-GR" sz="2400" dirty="0" err="1" smtClean="0">
                <a:solidFill>
                  <a:schemeClr val="tx2"/>
                </a:solidFill>
                <a:latin typeface="Bookman Old Style" pitchFamily="18" charset="0"/>
              </a:rPr>
              <a:t>Moravcsik</a:t>
            </a:r>
            <a:r>
              <a:rPr lang="el-GR" sz="2400" dirty="0" smtClean="0">
                <a:solidFill>
                  <a:schemeClr val="tx2"/>
                </a:solidFill>
                <a:latin typeface="Bookman Old Style" pitchFamily="18" charset="0"/>
              </a:rPr>
              <a:t> </a:t>
            </a:r>
            <a:endParaRPr lang="el-GR" sz="2400" dirty="0" smtClean="0">
              <a:solidFill>
                <a:schemeClr val="tx2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800" b="1" dirty="0" smtClean="0">
                <a:latin typeface="Bookman Old Style" pitchFamily="18" charset="0"/>
              </a:rPr>
              <a:t>Η ΕΕ- </a:t>
            </a:r>
            <a:r>
              <a:rPr lang="el-GR" sz="2800" b="1" dirty="0" smtClean="0">
                <a:latin typeface="Bookman Old Style" pitchFamily="18" charset="0"/>
              </a:rPr>
              <a:t>ΠΑΓΚΟΣΜΙΟΣ </a:t>
            </a:r>
            <a:r>
              <a:rPr lang="el-GR" sz="2800" b="1" dirty="0" smtClean="0">
                <a:latin typeface="Bookman Old Style" pitchFamily="18" charset="0"/>
              </a:rPr>
              <a:t>ΔΡΩΝ</a:t>
            </a:r>
            <a:endParaRPr lang="el-GR" sz="28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5786" y="1981200"/>
            <a:ext cx="3917977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l-GR" sz="2000" dirty="0" smtClean="0"/>
          </a:p>
          <a:p>
            <a:pPr eaLnBrk="1" hangingPunct="1">
              <a:lnSpc>
                <a:spcPct val="90000"/>
              </a:lnSpc>
            </a:pPr>
            <a:endParaRPr lang="el-GR" sz="2000" dirty="0" smtClean="0"/>
          </a:p>
          <a:p>
            <a:pPr eaLnBrk="1" hangingPunct="1">
              <a:lnSpc>
                <a:spcPct val="90000"/>
              </a:lnSpc>
            </a:pPr>
            <a:endParaRPr lang="el-GR" sz="2000" dirty="0" smtClean="0"/>
          </a:p>
          <a:p>
            <a:pPr eaLnBrk="1" hangingPunct="1">
              <a:lnSpc>
                <a:spcPct val="90000"/>
              </a:lnSpc>
            </a:pPr>
            <a:r>
              <a:rPr lang="el-GR" sz="2400" dirty="0" smtClean="0">
                <a:latin typeface="Bookman Old Style" pitchFamily="18" charset="0"/>
              </a:rPr>
              <a:t>Η </a:t>
            </a:r>
            <a:r>
              <a:rPr lang="el-GR" sz="2400" dirty="0" smtClean="0">
                <a:latin typeface="Bookman Old Style" pitchFamily="18" charset="0"/>
              </a:rPr>
              <a:t>Ένωση έχει τη δυνατότητα να ασκήσει το </a:t>
            </a:r>
            <a:r>
              <a:rPr lang="el-GR" sz="2400" b="1" dirty="0" smtClean="0">
                <a:latin typeface="Bookman Old Style" pitchFamily="18" charset="0"/>
                <a:hlinkClick r:id="rId2"/>
              </a:rPr>
              <a:t>ρόλο της ως παγκόσμια δύναμη</a:t>
            </a:r>
            <a:r>
              <a:rPr lang="el-GR" sz="2400" dirty="0" smtClean="0">
                <a:latin typeface="Bookman Old Style" pitchFamily="18" charset="0"/>
              </a:rPr>
              <a:t>. </a:t>
            </a:r>
            <a:endParaRPr lang="el-GR" sz="2400" dirty="0" smtClean="0"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el-GR" sz="20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l-GR" sz="2000" dirty="0" smtClean="0"/>
              <a:t>	</a:t>
            </a:r>
            <a:endParaRPr lang="el-GR" sz="2000" dirty="0" smtClean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6163" y="1714488"/>
            <a:ext cx="3754437" cy="4381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1800" dirty="0" smtClean="0">
                <a:solidFill>
                  <a:schemeClr val="tx2"/>
                </a:solidFill>
                <a:latin typeface="Bookman Old Style" pitchFamily="18" charset="0"/>
              </a:rPr>
              <a:t>Η εξωτερική πολιτική της Ένωσης αποτελείται από πολλές </a:t>
            </a:r>
            <a:r>
              <a:rPr lang="el-GR" sz="1800" b="1" u="sng" dirty="0" smtClean="0">
                <a:solidFill>
                  <a:schemeClr val="tx2"/>
                </a:solidFill>
                <a:latin typeface="Bookman Old Style" pitchFamily="18" charset="0"/>
                <a:hlinkClick r:id="rId3"/>
              </a:rPr>
              <a:t>κοινές </a:t>
            </a:r>
            <a:r>
              <a:rPr lang="el-GR" sz="1800" b="1" u="sng" dirty="0" smtClean="0">
                <a:solidFill>
                  <a:schemeClr val="tx2"/>
                </a:solidFill>
                <a:latin typeface="Bookman Old Style" pitchFamily="18" charset="0"/>
                <a:hlinkClick r:id="rId3"/>
              </a:rPr>
              <a:t>πολιτικές</a:t>
            </a:r>
            <a:endParaRPr lang="el-GR" sz="1800" b="1" u="sng" dirty="0" smtClean="0">
              <a:solidFill>
                <a:schemeClr val="tx2"/>
              </a:solidFill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l-GR" sz="1800" dirty="0" smtClean="0">
                <a:solidFill>
                  <a:schemeClr val="tx2"/>
                </a:solidFill>
                <a:latin typeface="Bookman Old Style" pitchFamily="18" charset="0"/>
              </a:rPr>
              <a:t> </a:t>
            </a:r>
            <a:r>
              <a:rPr lang="el-GR" sz="1800" dirty="0" smtClean="0">
                <a:solidFill>
                  <a:schemeClr val="tx2"/>
                </a:solidFill>
                <a:latin typeface="Bookman Old Style" pitchFamily="18" charset="0"/>
              </a:rPr>
              <a:t>οι οποίες αλληλοϋποστηρίζονται</a:t>
            </a:r>
          </a:p>
          <a:p>
            <a:pPr eaLnBrk="1" hangingPunct="1">
              <a:lnSpc>
                <a:spcPct val="90000"/>
              </a:lnSpc>
            </a:pPr>
            <a:endParaRPr lang="el-GR" sz="1800" dirty="0" smtClean="0">
              <a:solidFill>
                <a:schemeClr val="tx2"/>
              </a:solidFill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l-GR" sz="1800" dirty="0" smtClean="0">
                <a:solidFill>
                  <a:schemeClr val="tx2"/>
                </a:solidFill>
                <a:latin typeface="Bookman Old Style" pitchFamily="18" charset="0"/>
              </a:rPr>
              <a:t>Αλληλεπίδρασή και συνεργασία της με άλλους διεθνείς φορείς και </a:t>
            </a:r>
            <a:r>
              <a:rPr lang="el-GR" sz="1800" dirty="0" smtClean="0">
                <a:solidFill>
                  <a:schemeClr val="tx2"/>
                </a:solidFill>
                <a:latin typeface="Bookman Old Style" pitchFamily="18" charset="0"/>
              </a:rPr>
              <a:t>θεσμούς</a:t>
            </a:r>
            <a:endParaRPr lang="el-GR" sz="1800" dirty="0" smtClean="0">
              <a:solidFill>
                <a:schemeClr val="tx2"/>
              </a:solidFill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l-GR" sz="1800" dirty="0" smtClean="0">
                <a:solidFill>
                  <a:schemeClr val="tx2"/>
                </a:solidFill>
                <a:latin typeface="Bookman Old Style" pitchFamily="18" charset="0"/>
              </a:rPr>
              <a:t>Mε την </a:t>
            </a:r>
            <a:r>
              <a:rPr lang="el-GR" sz="1800" b="1" dirty="0" smtClean="0">
                <a:solidFill>
                  <a:schemeClr val="tx2"/>
                </a:solidFill>
                <a:latin typeface="Bookman Old Style" pitchFamily="18" charset="0"/>
                <a:hlinkClick r:id="rId4"/>
              </a:rPr>
              <a:t>πολιτική της ενίσχυσης στην ανάπτυξη</a:t>
            </a:r>
            <a:r>
              <a:rPr lang="el-GR" sz="1800" b="1" dirty="0" smtClean="0">
                <a:solidFill>
                  <a:schemeClr val="tx2"/>
                </a:solidFill>
                <a:latin typeface="Bookman Old Style" pitchFamily="18" charset="0"/>
              </a:rPr>
              <a:t>, με την </a:t>
            </a:r>
            <a:r>
              <a:rPr lang="el-GR" sz="1800" b="1" dirty="0" smtClean="0">
                <a:solidFill>
                  <a:schemeClr val="tx2"/>
                </a:solidFill>
                <a:latin typeface="Bookman Old Style" pitchFamily="18" charset="0"/>
                <a:hlinkClick r:id="rId5"/>
              </a:rPr>
              <a:t>κοινή εμπορική πολιτική</a:t>
            </a:r>
            <a:r>
              <a:rPr lang="el-GR" sz="1800" b="1" dirty="0" smtClean="0">
                <a:solidFill>
                  <a:schemeClr val="tx2"/>
                </a:solidFill>
                <a:latin typeface="Bookman Old Style" pitchFamily="18" charset="0"/>
              </a:rPr>
              <a:t> της, με τις </a:t>
            </a:r>
            <a:r>
              <a:rPr lang="el-GR" sz="1800" b="1" dirty="0" smtClean="0">
                <a:solidFill>
                  <a:schemeClr val="tx2"/>
                </a:solidFill>
                <a:latin typeface="Bookman Old Style" pitchFamily="18" charset="0"/>
                <a:hlinkClick r:id="rId6"/>
              </a:rPr>
              <a:t>εξωτερικές της σχέσεις</a:t>
            </a:r>
            <a:r>
              <a:rPr lang="el-GR" sz="1800" dirty="0" smtClean="0">
                <a:solidFill>
                  <a:schemeClr val="tx2"/>
                </a:solidFill>
                <a:latin typeface="Bookman Old Style" pitchFamily="18" charset="0"/>
              </a:rPr>
              <a:t> η Ευρωπαϊκή Ένωση έχει ήδη </a:t>
            </a:r>
            <a:r>
              <a:rPr lang="el-GR" sz="1800" b="1" dirty="0" smtClean="0">
                <a:solidFill>
                  <a:schemeClr val="tx2"/>
                </a:solidFill>
                <a:latin typeface="Bookman Old Style" pitchFamily="18" charset="0"/>
              </a:rPr>
              <a:t>μια ισχυρή παρουσία στον κόσμο</a:t>
            </a:r>
            <a:endParaRPr lang="el-GR" sz="1800" dirty="0" smtClean="0">
              <a:solidFill>
                <a:schemeClr val="tx2"/>
              </a:solidFill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l-GR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800" b="1" dirty="0" smtClean="0">
                <a:latin typeface="Bookman Old Style" pitchFamily="18" charset="0"/>
              </a:rPr>
              <a:t>Η ΕΕ- ΠΑΓΚΟΣΜΙΟΣ ΔΡΩΝ</a:t>
            </a:r>
            <a:endParaRPr lang="el-GR" sz="28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5786" y="1981200"/>
            <a:ext cx="3917977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l-GR" sz="2000" dirty="0" smtClean="0"/>
          </a:p>
          <a:p>
            <a:pPr eaLnBrk="1" hangingPunct="1">
              <a:lnSpc>
                <a:spcPct val="90000"/>
              </a:lnSpc>
            </a:pPr>
            <a:endParaRPr lang="el-GR" sz="2000" dirty="0" smtClean="0"/>
          </a:p>
          <a:p>
            <a:pPr eaLnBrk="1" hangingPunct="1">
              <a:lnSpc>
                <a:spcPct val="90000"/>
              </a:lnSpc>
            </a:pPr>
            <a:endParaRPr lang="el-GR" sz="2000" dirty="0" smtClean="0"/>
          </a:p>
          <a:p>
            <a:pPr eaLnBrk="1" hangingPunct="1">
              <a:lnSpc>
                <a:spcPct val="90000"/>
              </a:lnSpc>
            </a:pPr>
            <a:r>
              <a:rPr lang="el-GR" sz="2000" dirty="0" smtClean="0"/>
              <a:t>Η </a:t>
            </a:r>
            <a:r>
              <a:rPr lang="el-GR" sz="2000" dirty="0" smtClean="0"/>
              <a:t>Ένωση έχει τη δυνατότητα να ασκήσει το </a:t>
            </a:r>
            <a:r>
              <a:rPr lang="el-GR" sz="2000" b="1" dirty="0" smtClean="0">
                <a:hlinkClick r:id="rId2"/>
              </a:rPr>
              <a:t>ρόλο της ως παγκόσμια δύναμη</a:t>
            </a:r>
            <a:r>
              <a:rPr lang="el-GR" sz="2000" dirty="0" smtClean="0"/>
              <a:t>. </a:t>
            </a:r>
            <a:endParaRPr lang="el-GR" sz="20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l-GR" sz="20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l-GR" sz="2000" dirty="0" smtClean="0"/>
              <a:t>	</a:t>
            </a:r>
            <a:endParaRPr lang="el-GR" sz="2000" dirty="0" smtClean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86315" y="1981200"/>
            <a:ext cx="3824286" cy="459107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l-GR" sz="1600" dirty="0" smtClean="0">
                <a:solidFill>
                  <a:schemeClr val="tx2"/>
                </a:solidFill>
                <a:latin typeface="Bookman Old Style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l-GR" sz="1600" dirty="0" smtClean="0">
                <a:solidFill>
                  <a:schemeClr val="tx2"/>
                </a:solidFill>
                <a:latin typeface="Bookman Old Style" pitchFamily="18" charset="0"/>
              </a:rPr>
              <a:t>	</a:t>
            </a:r>
            <a:r>
              <a:rPr lang="el-GR" sz="1800" dirty="0" smtClean="0">
                <a:solidFill>
                  <a:schemeClr val="tx2"/>
                </a:solidFill>
                <a:latin typeface="Bookman Old Style" pitchFamily="18" charset="0"/>
              </a:rPr>
              <a:t>Εκτός </a:t>
            </a:r>
            <a:r>
              <a:rPr lang="el-GR" sz="1800" dirty="0" smtClean="0">
                <a:solidFill>
                  <a:schemeClr val="tx2"/>
                </a:solidFill>
                <a:latin typeface="Bookman Old Style" pitchFamily="18" charset="0"/>
              </a:rPr>
              <a:t>από τις </a:t>
            </a:r>
            <a:r>
              <a:rPr lang="el-GR" sz="1800" dirty="0" smtClean="0">
                <a:solidFill>
                  <a:schemeClr val="tx2"/>
                </a:solidFill>
                <a:latin typeface="Bookman Old Style" pitchFamily="18" charset="0"/>
              </a:rPr>
              <a:t>παραδοσιακές </a:t>
            </a:r>
            <a:r>
              <a:rPr lang="el-GR" sz="1800" dirty="0" smtClean="0">
                <a:solidFill>
                  <a:srgbClr val="FFFF00"/>
                </a:solidFill>
                <a:latin typeface="Bookman Old Style" pitchFamily="18" charset="0"/>
              </a:rPr>
              <a:t>διπλωματικές </a:t>
            </a:r>
            <a:r>
              <a:rPr lang="el-GR" sz="1800" dirty="0" smtClean="0">
                <a:solidFill>
                  <a:srgbClr val="FFFF00"/>
                </a:solidFill>
                <a:latin typeface="Bookman Old Style" pitchFamily="18" charset="0"/>
              </a:rPr>
              <a:t>και στρατιωτικές σχέσεις</a:t>
            </a:r>
            <a:r>
              <a:rPr lang="el-GR" sz="1800" dirty="0" smtClean="0">
                <a:solidFill>
                  <a:schemeClr val="tx2"/>
                </a:solidFill>
                <a:latin typeface="Bookman Old Style" pitchFamily="18" charset="0"/>
              </a:rPr>
              <a:t>, οι οποίες είναι στη δικαιοδοσία της Ένωσης,  </a:t>
            </a:r>
            <a:endParaRPr lang="el-GR" sz="1800" dirty="0" smtClean="0">
              <a:solidFill>
                <a:schemeClr val="tx2"/>
              </a:solidFill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l-GR" sz="1800" dirty="0" smtClean="0">
                <a:solidFill>
                  <a:schemeClr val="tx2"/>
                </a:solidFill>
                <a:latin typeface="Bookman Old Style" pitchFamily="18" charset="0"/>
              </a:rPr>
              <a:t>	</a:t>
            </a:r>
            <a:r>
              <a:rPr lang="el-GR" sz="1800" dirty="0" smtClean="0">
                <a:latin typeface="Bookman Old Style" pitchFamily="18" charset="0"/>
              </a:rPr>
              <a:t>εκτείνεται </a:t>
            </a:r>
            <a:r>
              <a:rPr lang="el-GR" sz="1800" dirty="0" smtClean="0">
                <a:latin typeface="Bookman Old Style" pitchFamily="18" charset="0"/>
              </a:rPr>
              <a:t>σε τομείς όπως το </a:t>
            </a:r>
            <a:r>
              <a:rPr lang="el-GR" sz="1800" dirty="0" smtClean="0">
                <a:solidFill>
                  <a:srgbClr val="FFFF00"/>
                </a:solidFill>
                <a:latin typeface="Bookman Old Style" pitchFamily="18" charset="0"/>
              </a:rPr>
              <a:t>εμπόριο και οι τελωνειακές υποθέσεις, η ενίσχυση στην ανάπτυξη, τα θέματα δικαιοσύνης και αστυνομίας, η προστασία του περιβάλλοντος, οι</a:t>
            </a:r>
            <a:r>
              <a:rPr lang="el-GR" sz="1800" i="1" dirty="0" smtClean="0">
                <a:solidFill>
                  <a:srgbClr val="FFFF00"/>
                </a:solidFill>
                <a:latin typeface="Bookman Old Style" pitchFamily="18" charset="0"/>
              </a:rPr>
              <a:t> </a:t>
            </a:r>
            <a:r>
              <a:rPr lang="el-GR" sz="1800" dirty="0" smtClean="0">
                <a:solidFill>
                  <a:srgbClr val="FFFF00"/>
                </a:solidFill>
                <a:latin typeface="Bookman Old Style" pitchFamily="18" charset="0"/>
              </a:rPr>
              <a:t>εξωτερικές σχέσεις της γεωργίας και της αλιείας</a:t>
            </a:r>
            <a:r>
              <a:rPr lang="el-GR" sz="1800" i="1" dirty="0" smtClean="0">
                <a:solidFill>
                  <a:srgbClr val="FFFF00"/>
                </a:solidFill>
                <a:latin typeface="Bookman Old Style" pitchFamily="18" charset="0"/>
              </a:rPr>
              <a:t> </a:t>
            </a:r>
            <a:r>
              <a:rPr lang="el-GR" sz="1800" dirty="0" smtClean="0">
                <a:solidFill>
                  <a:srgbClr val="FFFF00"/>
                </a:solidFill>
                <a:latin typeface="Bookman Old Style" pitchFamily="18" charset="0"/>
              </a:rPr>
              <a:t>και η εξωτερική εκπροσώπηση της ζώνης ευρώ</a:t>
            </a:r>
          </a:p>
          <a:p>
            <a:pPr eaLnBrk="1" hangingPunct="1">
              <a:lnSpc>
                <a:spcPct val="90000"/>
              </a:lnSpc>
            </a:pPr>
            <a:endParaRPr lang="el-GR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800" b="1" dirty="0" smtClean="0">
                <a:latin typeface="Bookman Old Style" pitchFamily="18" charset="0"/>
              </a:rPr>
              <a:t>Η ΕΕ- ΠΑΓΚΟΣΜΙΟΣ </a:t>
            </a:r>
            <a:r>
              <a:rPr lang="el-GR" sz="2800" b="1" dirty="0" smtClean="0">
                <a:latin typeface="Bookman Old Style" pitchFamily="18" charset="0"/>
              </a:rPr>
              <a:t>ΔΡΩΝ…</a:t>
            </a:r>
            <a:br>
              <a:rPr lang="el-GR" sz="2800" b="1" dirty="0" smtClean="0">
                <a:latin typeface="Bookman Old Style" pitchFamily="18" charset="0"/>
              </a:rPr>
            </a:br>
            <a:r>
              <a:rPr lang="el-GR" sz="2800" dirty="0" smtClean="0">
                <a:latin typeface="Bookman Old Style" pitchFamily="18" charset="0"/>
              </a:rPr>
              <a:t> </a:t>
            </a:r>
            <a:r>
              <a:rPr lang="el-GR" sz="2800" dirty="0" smtClean="0">
                <a:latin typeface="Bookman Old Style" pitchFamily="18" charset="0"/>
              </a:rPr>
              <a:t>                                        </a:t>
            </a:r>
            <a:r>
              <a:rPr lang="el-GR" sz="28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ΕΜΠΟΔΙΑ </a:t>
            </a:r>
            <a:endParaRPr lang="el-GR" sz="2800" b="1" spc="-1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z="2400" dirty="0" smtClean="0">
                <a:solidFill>
                  <a:srgbClr val="FFFF00"/>
                </a:solidFill>
                <a:latin typeface="Bookman Old Style" pitchFamily="18" charset="0"/>
              </a:rPr>
              <a:t>Το κράτος: </a:t>
            </a:r>
            <a:endParaRPr lang="el-GR" sz="2400" dirty="0" smtClean="0">
              <a:solidFill>
                <a:srgbClr val="FFFF00"/>
              </a:solidFill>
              <a:latin typeface="Bookman Old Style" pitchFamily="18" charset="0"/>
            </a:endParaRPr>
          </a:p>
          <a:p>
            <a:pPr lvl="1" eaLnBrk="1" hangingPunct="1"/>
            <a:r>
              <a:rPr lang="el-GR" sz="2000" dirty="0" smtClean="0">
                <a:latin typeface="Bookman Old Style" pitchFamily="18" charset="0"/>
              </a:rPr>
              <a:t>Π</a:t>
            </a:r>
            <a:r>
              <a:rPr lang="el-GR" sz="2000" dirty="0" smtClean="0">
                <a:latin typeface="Bookman Old Style" pitchFamily="18" charset="0"/>
              </a:rPr>
              <a:t>ροϊόν </a:t>
            </a:r>
            <a:r>
              <a:rPr lang="el-GR" sz="2000" dirty="0" smtClean="0">
                <a:latin typeface="Bookman Old Style" pitchFamily="18" charset="0"/>
              </a:rPr>
              <a:t>μακράς </a:t>
            </a:r>
            <a:r>
              <a:rPr lang="el-GR" sz="2000" dirty="0" smtClean="0">
                <a:latin typeface="Bookman Old Style" pitchFamily="18" charset="0"/>
              </a:rPr>
              <a:t>ιστορίας-</a:t>
            </a:r>
          </a:p>
          <a:p>
            <a:pPr lvl="1" eaLnBrk="1" hangingPunct="1"/>
            <a:r>
              <a:rPr lang="el-GR" sz="2000" dirty="0" smtClean="0">
                <a:latin typeface="Bookman Old Style" pitchFamily="18" charset="0"/>
              </a:rPr>
              <a:t>Πηγή </a:t>
            </a:r>
            <a:r>
              <a:rPr lang="el-GR" sz="2000" dirty="0" smtClean="0">
                <a:latin typeface="Bookman Old Style" pitchFamily="18" charset="0"/>
              </a:rPr>
              <a:t>νομιμοποίησης </a:t>
            </a:r>
            <a:r>
              <a:rPr lang="el-GR" sz="2000" dirty="0" smtClean="0">
                <a:latin typeface="Bookman Old Style" pitchFamily="18" charset="0"/>
              </a:rPr>
              <a:t>-Μέσο </a:t>
            </a:r>
            <a:r>
              <a:rPr lang="el-GR" sz="2000" dirty="0" smtClean="0">
                <a:latin typeface="Bookman Old Style" pitchFamily="18" charset="0"/>
              </a:rPr>
              <a:t>διαχείρισης, </a:t>
            </a:r>
            <a:r>
              <a:rPr lang="el-GR" sz="2000" dirty="0" smtClean="0">
                <a:latin typeface="Bookman Old Style" pitchFamily="18" charset="0"/>
              </a:rPr>
              <a:t>Συνοχής</a:t>
            </a:r>
          </a:p>
          <a:p>
            <a:pPr eaLnBrk="1" hangingPunct="1"/>
            <a:endParaRPr lang="el-GR" sz="2400" dirty="0" smtClean="0">
              <a:latin typeface="Bookman Old Style" pitchFamily="18" charset="0"/>
            </a:endParaRPr>
          </a:p>
          <a:p>
            <a:pPr eaLnBrk="1" hangingPunct="1"/>
            <a:r>
              <a:rPr lang="el-GR" sz="2400" dirty="0" smtClean="0">
                <a:latin typeface="Bookman Old Style" pitchFamily="18" charset="0"/>
              </a:rPr>
              <a:t>Πολλαπλά επίπεδα </a:t>
            </a:r>
            <a:r>
              <a:rPr lang="el-GR" sz="2400" dirty="0" smtClean="0">
                <a:solidFill>
                  <a:srgbClr val="FFFF00"/>
                </a:solidFill>
                <a:latin typeface="Bookman Old Style" pitchFamily="18" charset="0"/>
              </a:rPr>
              <a:t>διακυβέρνησης:</a:t>
            </a:r>
            <a:r>
              <a:rPr lang="el-GR" sz="2400" dirty="0" smtClean="0">
                <a:latin typeface="Bookman Old Style" pitchFamily="18" charset="0"/>
              </a:rPr>
              <a:t> </a:t>
            </a:r>
            <a:endParaRPr lang="el-GR" sz="2400" dirty="0" smtClean="0">
              <a:latin typeface="Bookman Old Style" pitchFamily="18" charset="0"/>
            </a:endParaRPr>
          </a:p>
          <a:p>
            <a:pPr lvl="1" eaLnBrk="1" hangingPunct="1"/>
            <a:r>
              <a:rPr lang="el-GR" sz="2000" dirty="0" smtClean="0">
                <a:solidFill>
                  <a:srgbClr val="FFFF00"/>
                </a:solidFill>
                <a:latin typeface="Bookman Old Style" pitchFamily="18" charset="0"/>
              </a:rPr>
              <a:t>τοπική</a:t>
            </a:r>
            <a:r>
              <a:rPr lang="el-GR" sz="2000" dirty="0" smtClean="0">
                <a:solidFill>
                  <a:srgbClr val="FFFF00"/>
                </a:solidFill>
                <a:latin typeface="Bookman Old Style" pitchFamily="18" charset="0"/>
              </a:rPr>
              <a:t>, εθνική, περιφερειακή, </a:t>
            </a:r>
            <a:r>
              <a:rPr lang="el-GR" sz="2000" dirty="0" smtClean="0">
                <a:solidFill>
                  <a:srgbClr val="FFFF00"/>
                </a:solidFill>
                <a:latin typeface="Bookman Old Style" pitchFamily="18" charset="0"/>
              </a:rPr>
              <a:t>παγκόσμια</a:t>
            </a:r>
          </a:p>
          <a:p>
            <a:pPr lvl="1" eaLnBrk="1" hangingPunct="1"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 eaLnBrk="1" hangingPunct="1"/>
            <a:r>
              <a:rPr lang="el-GR" sz="2000" dirty="0" smtClean="0">
                <a:latin typeface="Bookman Old Style" pitchFamily="18" charset="0"/>
              </a:rPr>
              <a:t>Ο </a:t>
            </a:r>
            <a:r>
              <a:rPr lang="el-GR" sz="2000" dirty="0" smtClean="0">
                <a:latin typeface="Bookman Old Style" pitchFamily="18" charset="0"/>
              </a:rPr>
              <a:t>κατακερματισμός των κέντρων πρωτοβουλίας, λήψης αποφάσεων και δράσης προκαλεί την </a:t>
            </a:r>
            <a:r>
              <a:rPr lang="el-GR" sz="2000" b="1" dirty="0" smtClean="0">
                <a:latin typeface="Bookman Old Style" pitchFamily="18" charset="0"/>
                <a:hlinkClick r:id="rId2"/>
              </a:rPr>
              <a:t>ανεπάρκεια της εξωτερικής πολιτικής της Ένωσης</a:t>
            </a:r>
            <a:endParaRPr lang="el-GR" sz="2000" dirty="0" smtClean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400" b="1" dirty="0" smtClean="0">
                <a:latin typeface="Bookman Old Style" pitchFamily="18" charset="0"/>
              </a:rPr>
              <a:t>Η ΕΕ- ΠΑΓΚΟΣΜΙΟΣ </a:t>
            </a:r>
            <a:r>
              <a:rPr lang="el-GR" sz="2400" b="1" dirty="0" smtClean="0">
                <a:latin typeface="Bookman Old Style" pitchFamily="18" charset="0"/>
              </a:rPr>
              <a:t>ΔΡΩΝ…</a:t>
            </a:r>
            <a:br>
              <a:rPr lang="el-GR" sz="2400" b="1" dirty="0" smtClean="0">
                <a:latin typeface="Bookman Old Style" pitchFamily="18" charset="0"/>
              </a:rPr>
            </a:br>
            <a:r>
              <a:rPr lang="el-GR" sz="2400" b="1" dirty="0" smtClean="0">
                <a:latin typeface="Bookman Old Style" pitchFamily="18" charset="0"/>
              </a:rPr>
              <a:t>	</a:t>
            </a:r>
            <a:r>
              <a:rPr lang="el-GR" sz="2400" b="1" dirty="0" smtClean="0">
                <a:latin typeface="Bookman Old Style" pitchFamily="18" charset="0"/>
              </a:rPr>
              <a:t>				   </a:t>
            </a:r>
            <a:r>
              <a:rPr lang="el-GR" sz="2400" dirty="0" smtClean="0">
                <a:latin typeface="Bookman Old Style" pitchFamily="18" charset="0"/>
              </a:rPr>
              <a:t> </a:t>
            </a:r>
            <a:r>
              <a:rPr lang="el-GR" sz="24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ΕΜΠΟΔΙΑ</a:t>
            </a:r>
            <a:endParaRPr lang="el-GR" sz="24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400" u="sng" dirty="0" smtClean="0">
                <a:solidFill>
                  <a:srgbClr val="FFFF00"/>
                </a:solidFill>
                <a:latin typeface="Bookman Old Style" pitchFamily="18" charset="0"/>
              </a:rPr>
              <a:t>Διακυβερνητισμός</a:t>
            </a:r>
            <a:r>
              <a:rPr lang="el-GR" sz="2400" dirty="0" smtClean="0">
                <a:latin typeface="Bookman Old Style" pitchFamily="18" charset="0"/>
              </a:rPr>
              <a:t> στην άσκηση της εξωτερικής πολιτικής της ΕΕ …. </a:t>
            </a:r>
          </a:p>
          <a:p>
            <a:pPr eaLnBrk="1" hangingPunct="1">
              <a:lnSpc>
                <a:spcPct val="90000"/>
              </a:lnSpc>
            </a:pPr>
            <a:endParaRPr lang="el-GR" sz="2400" dirty="0" smtClean="0">
              <a:latin typeface="Bookman Old Style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l-GR" sz="1800" dirty="0" smtClean="0">
                <a:latin typeface="Bookman Old Style" pitchFamily="18" charset="0"/>
              </a:rPr>
              <a:t>Κλασική διακρατική λογική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1800" dirty="0" smtClean="0"/>
              <a:t>Αντίληψη </a:t>
            </a:r>
            <a:r>
              <a:rPr lang="el-GR" sz="1800" dirty="0" smtClean="0"/>
              <a:t>των εξωτερικών υποθέσεων με βάση την κρατική </a:t>
            </a:r>
            <a:r>
              <a:rPr lang="el-GR" sz="1800" dirty="0" smtClean="0"/>
              <a:t>κυριαρχία</a:t>
            </a:r>
            <a:endParaRPr lang="el-GR" sz="2400" dirty="0" smtClean="0"/>
          </a:p>
          <a:p>
            <a:pPr lvl="1" eaLnBrk="1" hangingPunct="1">
              <a:lnSpc>
                <a:spcPct val="90000"/>
              </a:lnSpc>
            </a:pPr>
            <a:endParaRPr lang="el-GR" sz="2400" dirty="0" smtClean="0"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l-GR" sz="2400" dirty="0" smtClean="0">
                <a:latin typeface="Bookman Old Style" pitchFamily="18" charset="0"/>
              </a:rPr>
              <a:t>Εξαρτάται </a:t>
            </a:r>
            <a:r>
              <a:rPr lang="el-GR" sz="2400" dirty="0" smtClean="0">
                <a:latin typeface="Bookman Old Style" pitchFamily="18" charset="0"/>
              </a:rPr>
              <a:t>από τα </a:t>
            </a:r>
            <a:r>
              <a:rPr lang="el-GR" sz="2400" dirty="0" smtClean="0">
                <a:latin typeface="Bookman Old Style" pitchFamily="18" charset="0"/>
                <a:hlinkClick r:id="rId2"/>
              </a:rPr>
              <a:t>κράτη μέλη</a:t>
            </a:r>
            <a:r>
              <a:rPr lang="el-GR" sz="2400" dirty="0" smtClean="0">
                <a:latin typeface="Bookman Old Style" pitchFamily="18" charset="0"/>
              </a:rPr>
              <a:t> της να επιτρέψουν στην Ευρωπαϊκή Ένωση να γίνει παγκόσμια υπερδύναμη, </a:t>
            </a:r>
            <a:r>
              <a:rPr lang="el-GR" sz="2400" dirty="0" smtClean="0">
                <a:solidFill>
                  <a:srgbClr val="FFFF00"/>
                </a:solidFill>
                <a:latin typeface="Bookman Old Style" pitchFamily="18" charset="0"/>
              </a:rPr>
              <a:t>μοιραζόμενα την πολιτική κυριαρχία τους </a:t>
            </a:r>
            <a:r>
              <a:rPr lang="el-GR" sz="2400" dirty="0" smtClean="0">
                <a:latin typeface="Bookman Old Style" pitchFamily="18" charset="0"/>
              </a:rPr>
              <a:t>όπως έχουν ήδη μοιραστεί την οικονομική και νομισματική ανεξαρτησία τους</a:t>
            </a:r>
            <a:r>
              <a:rPr lang="el-GR" sz="2400" dirty="0" smtClean="0">
                <a:latin typeface="Bookman Old Style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dirty="0" smtClean="0">
                <a:latin typeface="Bookman Old Style" pitchFamily="18" charset="0"/>
              </a:rPr>
              <a:t> </a:t>
            </a:r>
            <a:endParaRPr lang="el-GR" sz="2400" dirty="0" smtClean="0"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l-GR" sz="2000" dirty="0" smtClean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400" b="1" dirty="0" smtClean="0">
                <a:latin typeface="Bookman Old Style" pitchFamily="18" charset="0"/>
              </a:rPr>
              <a:t>Η ΕΕ- ΠΑΓΚΟΣΜΙΟΣ </a:t>
            </a:r>
            <a:r>
              <a:rPr lang="el-GR" sz="2400" b="1" dirty="0" smtClean="0">
                <a:latin typeface="Bookman Old Style" pitchFamily="18" charset="0"/>
              </a:rPr>
              <a:t>ΔΡΩΝ…</a:t>
            </a:r>
            <a:br>
              <a:rPr lang="el-GR" sz="2400" b="1" dirty="0" smtClean="0">
                <a:latin typeface="Bookman Old Style" pitchFamily="18" charset="0"/>
              </a:rPr>
            </a:br>
            <a:r>
              <a:rPr lang="el-GR" sz="2400" b="1" dirty="0" smtClean="0">
                <a:latin typeface="Bookman Old Style" pitchFamily="18" charset="0"/>
              </a:rPr>
              <a:t>	</a:t>
            </a:r>
            <a:r>
              <a:rPr lang="el-GR" sz="2400" b="1" dirty="0" smtClean="0">
                <a:latin typeface="Bookman Old Style" pitchFamily="18" charset="0"/>
              </a:rPr>
              <a:t>				ΠΡΟΚΛΗΣΕΙΣ</a:t>
            </a:r>
            <a:endParaRPr lang="el-GR" sz="24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000" dirty="0" smtClean="0">
                <a:latin typeface="Bookman Old Style" pitchFamily="18" charset="0"/>
              </a:rPr>
              <a:t>Η ΕΕ έχει </a:t>
            </a:r>
            <a:r>
              <a:rPr lang="el-GR" sz="2000" dirty="0" smtClean="0">
                <a:latin typeface="Bookman Old Style" pitchFamily="18" charset="0"/>
              </a:rPr>
              <a:t>τη δυνατότητα να ασκήσει το </a:t>
            </a:r>
            <a:r>
              <a:rPr lang="el-GR" sz="2000" b="1" dirty="0" smtClean="0">
                <a:latin typeface="Bookman Old Style" pitchFamily="18" charset="0"/>
                <a:hlinkClick r:id="rId2"/>
              </a:rPr>
              <a:t>ρόλο της ως παγκόσμια </a:t>
            </a:r>
            <a:r>
              <a:rPr lang="el-GR" sz="2000" b="1" dirty="0" smtClean="0">
                <a:latin typeface="Bookman Old Style" pitchFamily="18" charset="0"/>
                <a:hlinkClick r:id="rId2"/>
              </a:rPr>
              <a:t>δύναμη</a:t>
            </a:r>
            <a:r>
              <a:rPr lang="el-GR" sz="2000" b="1" dirty="0" smtClean="0">
                <a:latin typeface="Bookman Old Style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endParaRPr lang="el-GR" sz="2000" dirty="0" smtClean="0">
              <a:latin typeface="Bookman Old Style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l-GR" sz="1800" dirty="0" smtClean="0">
                <a:latin typeface="Bookman Old Style" pitchFamily="18" charset="0"/>
              </a:rPr>
              <a:t>Π</a:t>
            </a:r>
            <a:r>
              <a:rPr lang="el-GR" sz="1800" dirty="0" smtClean="0">
                <a:latin typeface="Bookman Old Style" pitchFamily="18" charset="0"/>
              </a:rPr>
              <a:t>ρέπει </a:t>
            </a:r>
            <a:r>
              <a:rPr lang="el-GR" sz="1800" dirty="0" smtClean="0">
                <a:latin typeface="Bookman Old Style" pitchFamily="18" charset="0"/>
              </a:rPr>
              <a:t>να επιβληθεί, με τις δικές της δημοκρατικές αξίες και το παράδειγμα ολοκλήρωσης της, ως φορέας ενός αλληλέγγυου και βιώσιμου αναπτυξιακού μοντέλου</a:t>
            </a:r>
            <a:r>
              <a:rPr lang="el-GR" sz="1800" dirty="0" smtClean="0">
                <a:latin typeface="Bookman Old Style" pitchFamily="18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1800" dirty="0" smtClean="0">
                <a:latin typeface="Bookman Old Style" pitchFamily="18" charset="0"/>
              </a:rPr>
              <a:t>Πρέπει </a:t>
            </a:r>
            <a:r>
              <a:rPr lang="el-GR" sz="1800" dirty="0" smtClean="0">
                <a:latin typeface="Bookman Old Style" pitchFamily="18" charset="0"/>
              </a:rPr>
              <a:t>να ασκήσει μια εξωτερική πολιτική ανοιχτή στο διάλογο μεταξύ των πολιτισμών και των θρησκειών, βασιζόμενη στη συνεργασία με τις γειτονικές χώρες και την επιθυμία για σύγκλιση </a:t>
            </a:r>
            <a:r>
              <a:rPr lang="el-GR" sz="1800" dirty="0" smtClean="0">
                <a:latin typeface="Bookman Old Style" pitchFamily="18" charset="0"/>
              </a:rPr>
              <a:t>βορρά-νότου.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000" dirty="0" smtClean="0">
                <a:latin typeface="Bookman Old Style" pitchFamily="18" charset="0"/>
              </a:rPr>
              <a:t>Πρέπει να </a:t>
            </a:r>
            <a:r>
              <a:rPr lang="el-GR" sz="2000" dirty="0" smtClean="0">
                <a:latin typeface="Bookman Old Style" pitchFamily="18" charset="0"/>
              </a:rPr>
              <a:t>προβεί </a:t>
            </a:r>
            <a:r>
              <a:rPr lang="el-GR" sz="2000" dirty="0" smtClean="0">
                <a:latin typeface="Bookman Old Style" pitchFamily="18" charset="0"/>
              </a:rPr>
              <a:t>στην  αποκέντρωση και </a:t>
            </a:r>
            <a:r>
              <a:rPr lang="el-GR" sz="2000" dirty="0" smtClean="0">
                <a:latin typeface="Bookman Old Style" pitchFamily="18" charset="0"/>
              </a:rPr>
              <a:t/>
            </a:r>
            <a:br>
              <a:rPr lang="el-GR" sz="2000" dirty="0" smtClean="0">
                <a:latin typeface="Bookman Old Style" pitchFamily="18" charset="0"/>
              </a:rPr>
            </a:br>
            <a:r>
              <a:rPr lang="el-GR" sz="2000" dirty="0" smtClean="0">
                <a:latin typeface="Bookman Old Style" pitchFamily="18" charset="0"/>
              </a:rPr>
              <a:t>ανακατανομής εξουσιών και αρμοδιοτήτων σε περιφερειακό και τοπικό </a:t>
            </a:r>
            <a:r>
              <a:rPr lang="el-GR" sz="2000" dirty="0" smtClean="0">
                <a:latin typeface="Bookman Old Style" pitchFamily="18" charset="0"/>
              </a:rPr>
              <a:t>επίπεδο</a:t>
            </a:r>
            <a:r>
              <a:rPr lang="el-GR" sz="2000" i="1" dirty="0" smtClean="0">
                <a:latin typeface="Bookman Old Style" pitchFamily="18" charset="0"/>
              </a:rPr>
              <a:t> ( αναφέρεται και στην Στρατηγική της</a:t>
            </a:r>
            <a:r>
              <a:rPr lang="el-GR" sz="2000" dirty="0" smtClean="0">
                <a:latin typeface="Bookman Old Style" pitchFamily="18" charset="0"/>
              </a:rPr>
              <a:t>)</a:t>
            </a:r>
            <a:endParaRPr lang="el-GR" sz="2000" dirty="0" smtClean="0">
              <a:latin typeface="Bookman Old Style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l-GR" sz="2000" dirty="0" smtClean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400" b="1" dirty="0" smtClean="0">
                <a:latin typeface="Bookman Old Style" pitchFamily="18" charset="0"/>
              </a:rPr>
              <a:t>Η ΕΕ- ΠΑΓΚΟΣΜΙΟΣ ΔΡΩΝ…</a:t>
            </a:r>
            <a:br>
              <a:rPr lang="el-GR" sz="2400" b="1" dirty="0" smtClean="0">
                <a:latin typeface="Bookman Old Style" pitchFamily="18" charset="0"/>
              </a:rPr>
            </a:br>
            <a:r>
              <a:rPr lang="el-GR" sz="2400" b="1" dirty="0" smtClean="0">
                <a:latin typeface="Bookman Old Style" pitchFamily="18" charset="0"/>
              </a:rPr>
              <a:t>					ΠΡΟΚΛΗΣΕΙΣ</a:t>
            </a:r>
            <a:endParaRPr lang="el-GR" sz="240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785926"/>
            <a:ext cx="7661275" cy="4310074"/>
          </a:xfrm>
        </p:spPr>
        <p:txBody>
          <a:bodyPr/>
          <a:lstStyle/>
          <a:p>
            <a:pPr eaLnBrk="1" hangingPunct="1"/>
            <a:r>
              <a:rPr lang="el-GR" sz="2400" dirty="0" smtClean="0">
                <a:latin typeface="Bookman Old Style" pitchFamily="18" charset="0"/>
              </a:rPr>
              <a:t>Η ΕΕ έχει </a:t>
            </a:r>
            <a:r>
              <a:rPr lang="el-GR" sz="2400" dirty="0" smtClean="0">
                <a:latin typeface="Bookman Old Style" pitchFamily="18" charset="0"/>
              </a:rPr>
              <a:t>τη δυνατότητα να ασκήσει το </a:t>
            </a:r>
            <a:r>
              <a:rPr lang="el-GR" sz="2400" b="1" dirty="0" smtClean="0">
                <a:latin typeface="Bookman Old Style" pitchFamily="18" charset="0"/>
                <a:hlinkClick r:id="rId2"/>
              </a:rPr>
              <a:t>ρόλο της ως παγκόσμια δύναμη</a:t>
            </a:r>
            <a:r>
              <a:rPr lang="el-GR" sz="2400" dirty="0" smtClean="0">
                <a:latin typeface="Bookman Old Style" pitchFamily="18" charset="0"/>
              </a:rPr>
              <a:t>. </a:t>
            </a:r>
            <a:endParaRPr lang="el-GR" sz="2400" dirty="0" smtClean="0">
              <a:latin typeface="Bookman Old Style" pitchFamily="18" charset="0"/>
            </a:endParaRPr>
          </a:p>
          <a:p>
            <a:pPr eaLnBrk="1" hangingPunct="1"/>
            <a:r>
              <a:rPr lang="el-GR" sz="2400" dirty="0" smtClean="0">
                <a:latin typeface="Bookman Old Style" pitchFamily="18" charset="0"/>
              </a:rPr>
              <a:t>Γι</a:t>
            </a:r>
            <a:r>
              <a:rPr lang="el-GR" sz="2400" dirty="0" smtClean="0">
                <a:latin typeface="Bookman Old Style" pitchFamily="18" charset="0"/>
              </a:rPr>
              <a:t>' αυτό, πρέπει να </a:t>
            </a:r>
            <a:r>
              <a:rPr lang="el-GR" sz="2400" dirty="0" smtClean="0">
                <a:latin typeface="Bookman Old Style" pitchFamily="18" charset="0"/>
              </a:rPr>
              <a:t>επικρατήσει, </a:t>
            </a:r>
            <a:r>
              <a:rPr lang="el-GR" sz="2400" u="sng" dirty="0" smtClean="0">
                <a:solidFill>
                  <a:srgbClr val="FFFF00"/>
                </a:solidFill>
                <a:latin typeface="Bookman Old Style" pitchFamily="18" charset="0"/>
              </a:rPr>
              <a:t>με τις δικές της δημοκρατικές αξίες </a:t>
            </a:r>
            <a:r>
              <a:rPr lang="el-GR" sz="2400" dirty="0" smtClean="0">
                <a:latin typeface="Bookman Old Style" pitchFamily="18" charset="0"/>
              </a:rPr>
              <a:t>και το παράδειγμα ολοκλήρωσης της, </a:t>
            </a:r>
            <a:r>
              <a:rPr lang="el-GR" sz="2400" u="sng" dirty="0" smtClean="0">
                <a:solidFill>
                  <a:srgbClr val="FFFF00"/>
                </a:solidFill>
                <a:latin typeface="Bookman Old Style" pitchFamily="18" charset="0"/>
              </a:rPr>
              <a:t>ως φορέας ενός αλληλέγγυου και βιώσιμου αναπτυξιακού μοντέλου</a:t>
            </a:r>
            <a:r>
              <a:rPr lang="el-GR" sz="2400" dirty="0" smtClean="0">
                <a:latin typeface="Bookman Old Style" pitchFamily="18" charset="0"/>
              </a:rPr>
              <a:t>. </a:t>
            </a:r>
            <a:endParaRPr lang="el-GR" sz="2400" dirty="0" smtClean="0">
              <a:latin typeface="Bookman Old Style" pitchFamily="18" charset="0"/>
            </a:endParaRPr>
          </a:p>
          <a:p>
            <a:pPr eaLnBrk="1" hangingPunct="1"/>
            <a:r>
              <a:rPr lang="el-GR" sz="2400" dirty="0" smtClean="0">
                <a:latin typeface="Bookman Old Style" pitchFamily="18" charset="0"/>
              </a:rPr>
              <a:t>Πρέπει να ασκήσει </a:t>
            </a:r>
            <a:r>
              <a:rPr lang="el-GR" sz="2400" u="sng" dirty="0" smtClean="0">
                <a:solidFill>
                  <a:srgbClr val="FFFF00"/>
                </a:solidFill>
                <a:latin typeface="Bookman Old Style" pitchFamily="18" charset="0"/>
              </a:rPr>
              <a:t>μια εξωτερική πολιτική </a:t>
            </a:r>
            <a:r>
              <a:rPr lang="el-GR" sz="2400" dirty="0" smtClean="0">
                <a:latin typeface="Bookman Old Style" pitchFamily="18" charset="0"/>
              </a:rPr>
              <a:t>ανοιχτή στο διάλογο μεταξύ των πολιτισμών και των θρησκειών, </a:t>
            </a:r>
            <a:r>
              <a:rPr lang="el-GR" sz="2400" u="sng" dirty="0" smtClean="0">
                <a:solidFill>
                  <a:srgbClr val="FFFF00"/>
                </a:solidFill>
                <a:latin typeface="Bookman Old Style" pitchFamily="18" charset="0"/>
              </a:rPr>
              <a:t>βασιζόμενη στη συνεργασία με τις γειτονικές χώρες και την επιθυμία για σύγκλιση βορρά-νότου. </a:t>
            </a:r>
            <a:endParaRPr lang="el-GR" sz="2400" u="sng" dirty="0" smtClean="0">
              <a:solidFill>
                <a:srgbClr val="FFFF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Άξονας">
  <a:themeElements>
    <a:clrScheme name="Άξονας 3">
      <a:dk1>
        <a:srgbClr val="5F5F5F"/>
      </a:dk1>
      <a:lt1>
        <a:srgbClr val="A4BEE0"/>
      </a:lt1>
      <a:dk2>
        <a:srgbClr val="013253"/>
      </a:dk2>
      <a:lt2>
        <a:srgbClr val="FFFFFF"/>
      </a:lt2>
      <a:accent1>
        <a:srgbClr val="588480"/>
      </a:accent1>
      <a:accent2>
        <a:srgbClr val="6600FF"/>
      </a:accent2>
      <a:accent3>
        <a:srgbClr val="AAADB3"/>
      </a:accent3>
      <a:accent4>
        <a:srgbClr val="8BA2BF"/>
      </a:accent4>
      <a:accent5>
        <a:srgbClr val="B4C2C0"/>
      </a:accent5>
      <a:accent6>
        <a:srgbClr val="5C00E7"/>
      </a:accent6>
      <a:hlink>
        <a:srgbClr val="CCCC00"/>
      </a:hlink>
      <a:folHlink>
        <a:srgbClr val="5F5F5F"/>
      </a:folHlink>
    </a:clrScheme>
    <a:fontScheme name="Άξονας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Άξονας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Άξονας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Άξονας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Άξονας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Άξονας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Άξονας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Άξονας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Άξονας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665</TotalTime>
  <Words>351</Words>
  <Application>Microsoft Macintosh PowerPoint</Application>
  <PresentationFormat>Προβολή στην οθόνη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Άξονας</vt:lpstr>
      <vt:lpstr>ΣΥΜΠΕΡΑΣΜΑΤΑ…</vt:lpstr>
      <vt:lpstr>ΓΙΑ ΜΙΑ ΑΠΟΤΕΛΕΣΜΑΤΙΚΗ                                ΕΞΩΤΕΡΙΚΗ ΠΟΛΙΤΙΚΗ ΤΗΣ ΕΕ </vt:lpstr>
      <vt:lpstr>ΓΙΑ ΜΙΑ ΑΠΟΤΕΛΕΣΜΑΤΙΚΗ                              ΕΞΩΤΕΡΙΚΗ ΠΟΛΙΤΙΚΗ ΤΗΣ ΕΕ </vt:lpstr>
      <vt:lpstr>Η ΕΕ- ΠΑΓΚΟΣΜΙΟΣ ΔΡΩΝ</vt:lpstr>
      <vt:lpstr>Η ΕΕ- ΠΑΓΚΟΣΜΙΟΣ ΔΡΩΝ</vt:lpstr>
      <vt:lpstr>Η ΕΕ- ΠΑΓΚΟΣΜΙΟΣ ΔΡΩΝ…                                          ΕΜΠΟΔΙΑ </vt:lpstr>
      <vt:lpstr>Η ΕΕ- ΠΑΓΚΟΣΜΙΟΣ ΔΡΩΝ…          ΕΜΠΟΔΙΑ</vt:lpstr>
      <vt:lpstr>Η ΕΕ- ΠΑΓΚΟΣΜΙΟΣ ΔΡΩΝ…      ΠΡΟΚΛΗΣΕΙΣ</vt:lpstr>
      <vt:lpstr>Η ΕΕ- ΠΑΓΚΟΣΜΙΟΣ ΔΡΩΝ…      ΠΡΟΚΛΗΣΕΙΣ</vt:lpstr>
      <vt:lpstr>Η ΕΕ- ΠΑΓΚΟΣΜΙΟΣ ΔΡΩΝ…      ΠΡΟΚΛΗΣΕΙΣ</vt:lpstr>
      <vt:lpstr> Η ΕΕ- ΠΑΓΚΟΣΜΙΟΣ ΔΡΩΝ…      ΠΡΟΚΛΗΣΕΙΣ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L’apport de la gouvernance européenne sur les affaires internationales de l’Union européenne</dc:title>
  <dc:creator>Panos</dc:creator>
  <cp:lastModifiedBy>KEK GENNIMATAS</cp:lastModifiedBy>
  <cp:revision>29</cp:revision>
  <dcterms:created xsi:type="dcterms:W3CDTF">2017-12-11T19:49:48Z</dcterms:created>
  <dcterms:modified xsi:type="dcterms:W3CDTF">2018-11-22T08:43:11Z</dcterms:modified>
</cp:coreProperties>
</file>